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80" r:id="rId3"/>
    <p:sldId id="281" r:id="rId4"/>
    <p:sldId id="290" r:id="rId5"/>
    <p:sldId id="284" r:id="rId6"/>
    <p:sldId id="291" r:id="rId7"/>
    <p:sldId id="292" r:id="rId8"/>
  </p:sldIdLst>
  <p:sldSz cx="12192000" cy="6858000"/>
  <p:notesSz cx="6858000" cy="9144000"/>
  <p:embeddedFontLst>
    <p:embeddedFont>
      <p:font typeface="Cambria Math" panose="02040503050406030204" pitchFamily="18" charset="0"/>
      <p:regular r:id="rId10"/>
    </p:embeddedFont>
    <p:embeddedFont>
      <p:font typeface="Microsoft YaHei" panose="020B0503020204020204" pitchFamily="34" charset="-122"/>
      <p:regular r:id="rId11"/>
      <p:bold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imq2u5V2tfNRMhE5p/opC/D/Rp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257801-7B15-468F-897D-B06ED8AAF64E}">
  <a:tblStyle styleId="{B5257801-7B15-468F-897D-B06ED8AAF64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3"/>
    <p:restoredTop sz="94694"/>
  </p:normalViewPr>
  <p:slideViewPr>
    <p:cSldViewPr snapToGrid="0">
      <p:cViewPr varScale="1">
        <p:scale>
          <a:sx n="91" d="100"/>
          <a:sy n="91" d="100"/>
        </p:scale>
        <p:origin x="8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33" Type="http://customschemas.google.com/relationships/presentationmetadata" Target="meta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, Gang" userId="cfb64222-e1de-41a6-8fe6-3a8677b1bfb1" providerId="ADAL" clId="{2953FF4F-0DC9-4FF2-BF0C-6561AC50FA18}"/>
    <pc:docChg chg="custSel addSld modSld">
      <pc:chgData name="Zhou, Gang" userId="cfb64222-e1de-41a6-8fe6-3a8677b1bfb1" providerId="ADAL" clId="{2953FF4F-0DC9-4FF2-BF0C-6561AC50FA18}" dt="2024-08-19T23:23:34.576" v="342" actId="207"/>
      <pc:docMkLst>
        <pc:docMk/>
      </pc:docMkLst>
      <pc:sldChg chg="modSp mod">
        <pc:chgData name="Zhou, Gang" userId="cfb64222-e1de-41a6-8fe6-3a8677b1bfb1" providerId="ADAL" clId="{2953FF4F-0DC9-4FF2-BF0C-6561AC50FA18}" dt="2024-08-19T23:05:47.338" v="6" actId="20577"/>
        <pc:sldMkLst>
          <pc:docMk/>
          <pc:sldMk cId="0" sldId="256"/>
        </pc:sldMkLst>
        <pc:spChg chg="mod">
          <ac:chgData name="Zhou, Gang" userId="cfb64222-e1de-41a6-8fe6-3a8677b1bfb1" providerId="ADAL" clId="{2953FF4F-0DC9-4FF2-BF0C-6561AC50FA18}" dt="2024-08-19T23:05:47.338" v="6" actId="20577"/>
          <ac:spMkLst>
            <pc:docMk/>
            <pc:sldMk cId="0" sldId="256"/>
            <ac:spMk id="92" creationId="{00000000-0000-0000-0000-000000000000}"/>
          </ac:spMkLst>
        </pc:spChg>
      </pc:sldChg>
      <pc:sldChg chg="delSp modSp new mod">
        <pc:chgData name="Zhou, Gang" userId="cfb64222-e1de-41a6-8fe6-3a8677b1bfb1" providerId="ADAL" clId="{2953FF4F-0DC9-4FF2-BF0C-6561AC50FA18}" dt="2024-08-19T23:23:34.576" v="342" actId="207"/>
        <pc:sldMkLst>
          <pc:docMk/>
          <pc:sldMk cId="835803509" sldId="292"/>
        </pc:sldMkLst>
        <pc:spChg chg="del mod">
          <ac:chgData name="Zhou, Gang" userId="cfb64222-e1de-41a6-8fe6-3a8677b1bfb1" providerId="ADAL" clId="{2953FF4F-0DC9-4FF2-BF0C-6561AC50FA18}" dt="2024-08-19T23:17:02.655" v="9" actId="478"/>
          <ac:spMkLst>
            <pc:docMk/>
            <pc:sldMk cId="835803509" sldId="292"/>
            <ac:spMk id="2" creationId="{FC55AB95-032C-4432-8BE7-CD2E9222978A}"/>
          </ac:spMkLst>
        </pc:spChg>
        <pc:spChg chg="mod">
          <ac:chgData name="Zhou, Gang" userId="cfb64222-e1de-41a6-8fe6-3a8677b1bfb1" providerId="ADAL" clId="{2953FF4F-0DC9-4FF2-BF0C-6561AC50FA18}" dt="2024-08-19T23:23:34.576" v="342" actId="207"/>
          <ac:spMkLst>
            <pc:docMk/>
            <pc:sldMk cId="835803509" sldId="292"/>
            <ac:spMk id="3" creationId="{4BD752B9-692B-83A5-1181-93674EBD4C9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7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504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6010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54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Inner product</a:t>
            </a:r>
            <a:endParaRPr/>
          </a:p>
        </p:txBody>
      </p:sp>
      <p:sp>
        <p:nvSpPr>
          <p:cNvPr id="104" name="Google Shape;10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776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1" descr="图片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1"/>
          <p:cNvSpPr txBox="1">
            <a:spLocks noGrp="1"/>
          </p:cNvSpPr>
          <p:nvPr>
            <p:ph type="ctrTitle"/>
          </p:nvPr>
        </p:nvSpPr>
        <p:spPr>
          <a:xfrm>
            <a:off x="1524000" y="868754"/>
            <a:ext cx="8886092" cy="162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93599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1" descr="College Of William &amp;amp; Mary, HD Png Download - kind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6493" y="117132"/>
            <a:ext cx="1307335" cy="150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0515600" cy="47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  <a:defRPr sz="3200" b="1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725657" y="1055077"/>
            <a:ext cx="10628143" cy="512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2"/>
          <p:cNvSpPr/>
          <p:nvPr/>
        </p:nvSpPr>
        <p:spPr>
          <a:xfrm>
            <a:off x="725657" y="762704"/>
            <a:ext cx="10387819" cy="63797"/>
          </a:xfrm>
          <a:prstGeom prst="rect">
            <a:avLst/>
          </a:prstGeom>
          <a:gradFill>
            <a:gsLst>
              <a:gs pos="0">
                <a:srgbClr val="0072C6"/>
              </a:gs>
              <a:gs pos="100000">
                <a:srgbClr val="E5F1F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7" Type="http://schemas.openxmlformats.org/officeDocument/2006/relationships/image" Target="../media/image16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856500" y="1316725"/>
            <a:ext cx="104790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54E76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354E76"/>
                </a:solidFill>
              </a:rPr>
              <a:t>Sample Project for CSCI 434/534</a:t>
            </a:r>
            <a:endParaRPr sz="2100" b="1" dirty="0">
              <a:solidFill>
                <a:srgbClr val="354E76"/>
              </a:solidFill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893599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 sz="1600">
                <a:latin typeface="Arial"/>
                <a:ea typeface="Arial"/>
                <a:cs typeface="Arial"/>
                <a:sym typeface="Arial"/>
              </a:rPr>
              <a:t>1</a:t>
            </a:fld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164466" y="3556864"/>
            <a:ext cx="8407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Computer Science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William &amp; Mary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693683" y="881334"/>
            <a:ext cx="10562896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Monitoring and Analyzing computer 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network traffic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, particularly from popular internet websites such as Google, Facebook, and YouTube.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Extracting 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features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from website traffic data and build </a:t>
            </a:r>
            <a:r>
              <a:rPr lang="en-US" sz="2000" b="1" dirty="0">
                <a:latin typeface="Roboto"/>
                <a:ea typeface="Roboto"/>
                <a:cs typeface="Roboto"/>
                <a:sym typeface="Roboto"/>
              </a:rPr>
              <a:t>models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 to classify the specific website from which the traffic originated.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latin typeface="Roboto"/>
                <a:ea typeface="Roboto"/>
                <a:cs typeface="Roboto"/>
              </a:rPr>
              <a:t>The classification is done </a:t>
            </a:r>
            <a:r>
              <a:rPr lang="en-US" sz="2000" dirty="0">
                <a:solidFill>
                  <a:srgbClr val="FF0000"/>
                </a:solidFill>
                <a:latin typeface="Roboto"/>
                <a:ea typeface="Roboto"/>
                <a:cs typeface="Roboto"/>
              </a:rPr>
              <a:t>automatically</a:t>
            </a:r>
            <a:r>
              <a:rPr lang="en-US" sz="2000" dirty="0">
                <a:latin typeface="Roboto"/>
                <a:ea typeface="Roboto"/>
                <a:cs typeface="Roboto"/>
              </a:rPr>
              <a:t>, without access to the website URL or data payload that is typically encrypted.</a:t>
            </a:r>
            <a:endParaRPr sz="2000" dirty="0">
              <a:latin typeface="Roboto"/>
              <a:ea typeface="Roboto"/>
              <a:cs typeface="Roboto"/>
            </a:endParaRPr>
          </a:p>
        </p:txBody>
      </p:sp>
      <p:sp>
        <p:nvSpPr>
          <p:cNvPr id="7" name="Google Shape;109;p2">
            <a:extLst>
              <a:ext uri="{FF2B5EF4-FFF2-40B4-BE49-F238E27FC236}">
                <a16:creationId xmlns:a16="http://schemas.microsoft.com/office/drawing/2014/main" id="{F34E230A-72A2-6BDC-80B6-34FB7D11350C}"/>
              </a:ext>
            </a:extLst>
          </p:cNvPr>
          <p:cNvSpPr txBox="1"/>
          <p:nvPr/>
        </p:nvSpPr>
        <p:spPr>
          <a:xfrm>
            <a:off x="0" y="6488698"/>
            <a:ext cx="789327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Figure source: https://</a:t>
            </a:r>
            <a:r>
              <a:rPr lang="en-US" sz="1200" b="0" i="0" u="none" strike="noStrike" cap="none" dirty="0" err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hellofuture.orange.com</a:t>
            </a:r>
            <a:r>
              <a:rPr lang="en-US" sz="12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200" b="0" i="0" u="none" strike="noStrike" cap="none" dirty="0" err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200" b="0" i="0" u="none" strike="noStrike" cap="none" dirty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/encrypting-or-classifying-internet-traffic-do-we-have-to-choose/</a:t>
            </a:r>
            <a:endParaRPr sz="1200" b="0" i="0" u="none" strike="noStrike" cap="none" dirty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AD94F6-EB5D-2E69-2048-D02E2F53E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145" y="3132519"/>
            <a:ext cx="2794000" cy="2463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32615E-912C-B0CD-8BB7-F66D5DE9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811" y="3153103"/>
            <a:ext cx="2619379" cy="2564523"/>
          </a:xfrm>
          <a:prstGeom prst="rect">
            <a:avLst/>
          </a:prstGeom>
        </p:spPr>
      </p:pic>
      <p:sp>
        <p:nvSpPr>
          <p:cNvPr id="12" name="Google Shape;223;g2931765ecf5_0_101">
            <a:extLst>
              <a:ext uri="{FF2B5EF4-FFF2-40B4-BE49-F238E27FC236}">
                <a16:creationId xmlns:a16="http://schemas.microsoft.com/office/drawing/2014/main" id="{F2DE6A6A-C0AC-D89D-1139-60E3F0CBE0FF}"/>
              </a:ext>
            </a:extLst>
          </p:cNvPr>
          <p:cNvSpPr/>
          <p:nvPr/>
        </p:nvSpPr>
        <p:spPr>
          <a:xfrm>
            <a:off x="5445611" y="4299355"/>
            <a:ext cx="696300" cy="285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33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Data Collection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08C78F3-3789-5E15-18D1-8F0BBB3D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04" y="1222519"/>
            <a:ext cx="3282339" cy="14996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9C5959-A891-38EB-02B7-AFCF407C3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303" y="2842459"/>
            <a:ext cx="3297620" cy="18176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6E2C50-8F30-63CF-0940-7E7DBE250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791" y="4819185"/>
            <a:ext cx="3318643" cy="194524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7BB1351-4ACB-816A-613A-A54B69B1F72F}"/>
              </a:ext>
            </a:extLst>
          </p:cNvPr>
          <p:cNvSpPr txBox="1"/>
          <p:nvPr/>
        </p:nvSpPr>
        <p:spPr>
          <a:xfrm>
            <a:off x="478221" y="1734206"/>
            <a:ext cx="1187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Visited Website</a:t>
            </a:r>
            <a:endParaRPr kumimoji="1" lang="zh-CN" altLang="en-US" sz="16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E529C63-7D86-9B9D-B424-E20B88DD189B}"/>
              </a:ext>
            </a:extLst>
          </p:cNvPr>
          <p:cNvSpPr txBox="1"/>
          <p:nvPr/>
        </p:nvSpPr>
        <p:spPr>
          <a:xfrm>
            <a:off x="478221" y="3410605"/>
            <a:ext cx="1187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Wireshark Collected Data</a:t>
            </a:r>
            <a:endParaRPr kumimoji="1" lang="zh-CN" altLang="en-US" sz="16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863143-5FF0-D4F6-F081-F9E8CE126781}"/>
              </a:ext>
            </a:extLst>
          </p:cNvPr>
          <p:cNvSpPr txBox="1"/>
          <p:nvPr/>
        </p:nvSpPr>
        <p:spPr>
          <a:xfrm>
            <a:off x="478221" y="5475887"/>
            <a:ext cx="1187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Exported Data</a:t>
            </a:r>
            <a:endParaRPr kumimoji="1" lang="zh-CN" altLang="en-US" sz="16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8A189F-89E1-6AF5-5AE8-491AAA00C8A8}"/>
              </a:ext>
            </a:extLst>
          </p:cNvPr>
          <p:cNvSpPr txBox="1"/>
          <p:nvPr/>
        </p:nvSpPr>
        <p:spPr>
          <a:xfrm>
            <a:off x="2932387" y="856592"/>
            <a:ext cx="851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928EBDD-54A5-BF36-C137-62E99E59D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580" y="1226631"/>
            <a:ext cx="3297620" cy="149423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1622A14-5FFE-F798-DAC7-262F5EA8D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048" y="2868919"/>
            <a:ext cx="3318641" cy="182459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AA5C7DE-DA62-DB02-4FCC-C492B115C3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6172" y="4815619"/>
            <a:ext cx="3076903" cy="196448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835D6F8-8231-CD8B-8E8B-2E63B0BF295C}"/>
              </a:ext>
            </a:extLst>
          </p:cNvPr>
          <p:cNvSpPr txBox="1"/>
          <p:nvPr/>
        </p:nvSpPr>
        <p:spPr>
          <a:xfrm>
            <a:off x="6742387" y="872358"/>
            <a:ext cx="851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Reddit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3B50EBA-669A-B4E7-7FF4-CB0B9553CE8C}"/>
              </a:ext>
            </a:extLst>
          </p:cNvPr>
          <p:cNvSpPr txBox="1"/>
          <p:nvPr/>
        </p:nvSpPr>
        <p:spPr>
          <a:xfrm>
            <a:off x="9722069" y="3347544"/>
            <a:ext cx="1345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LinkedIn</a:t>
            </a:r>
          </a:p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Instagram</a:t>
            </a:r>
          </a:p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Weather</a:t>
            </a:r>
          </a:p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…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0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Feature Engineering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543B95-D304-3EB0-23A2-317252E1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227" y="1696832"/>
            <a:ext cx="3297620" cy="18176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D15802-DB2E-6E11-5C51-9579328A3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457" y="1965030"/>
            <a:ext cx="3318641" cy="1824591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B1F3D395-EA8E-7148-8535-F619B7EB2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624" y="1908942"/>
            <a:ext cx="647700" cy="6477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52B2FEE3-688E-17AF-5882-01D417236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3044" y="1835368"/>
            <a:ext cx="729157" cy="729157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7614CA71-55B8-1EC7-EEC2-0BAD1953FA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7113" y="2802322"/>
            <a:ext cx="658211" cy="658211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D858D325-8820-B24A-6E00-BCC5309AD6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2535" y="2791812"/>
            <a:ext cx="718644" cy="71864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6E3516-004F-C4A8-4DB2-41557B03389F}"/>
              </a:ext>
            </a:extLst>
          </p:cNvPr>
          <p:cNvSpPr txBox="1"/>
          <p:nvPr/>
        </p:nvSpPr>
        <p:spPr>
          <a:xfrm>
            <a:off x="1292774" y="3463156"/>
            <a:ext cx="3468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…</a:t>
            </a:r>
            <a:endParaRPr kumimoji="1" lang="zh-CN" altLang="en-US" sz="20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832D9F-389C-75D1-7F29-F6A2304185AC}"/>
              </a:ext>
            </a:extLst>
          </p:cNvPr>
          <p:cNvSpPr txBox="1"/>
          <p:nvPr/>
        </p:nvSpPr>
        <p:spPr>
          <a:xfrm>
            <a:off x="578069" y="1070567"/>
            <a:ext cx="20495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Visited Website</a:t>
            </a:r>
            <a:endParaRPr kumimoji="1" lang="zh-CN" altLang="en-US" sz="20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9E8818-7B2F-6EA2-5E55-AD39CB2B533C}"/>
              </a:ext>
            </a:extLst>
          </p:cNvPr>
          <p:cNvSpPr txBox="1"/>
          <p:nvPr/>
        </p:nvSpPr>
        <p:spPr>
          <a:xfrm>
            <a:off x="3794234" y="1060056"/>
            <a:ext cx="30795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Wireshark Collected Data</a:t>
            </a:r>
            <a:endParaRPr kumimoji="1" lang="zh-CN" altLang="en-US" sz="20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5CB675-14CB-5D38-DE52-104689BBC786}"/>
              </a:ext>
            </a:extLst>
          </p:cNvPr>
          <p:cNvSpPr txBox="1"/>
          <p:nvPr/>
        </p:nvSpPr>
        <p:spPr>
          <a:xfrm>
            <a:off x="5218387" y="3731172"/>
            <a:ext cx="3468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CN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…</a:t>
            </a:r>
            <a:endParaRPr kumimoji="1" lang="zh-CN" altLang="en-US" sz="20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Google Shape;223;g2931765ecf5_0_101">
            <a:extLst>
              <a:ext uri="{FF2B5EF4-FFF2-40B4-BE49-F238E27FC236}">
                <a16:creationId xmlns:a16="http://schemas.microsoft.com/office/drawing/2014/main" id="{548DD2EF-8462-B9E4-F364-192AB928F644}"/>
              </a:ext>
            </a:extLst>
          </p:cNvPr>
          <p:cNvSpPr/>
          <p:nvPr/>
        </p:nvSpPr>
        <p:spPr>
          <a:xfrm>
            <a:off x="2785241" y="2554637"/>
            <a:ext cx="504496" cy="209583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23;g2931765ecf5_0_101">
            <a:extLst>
              <a:ext uri="{FF2B5EF4-FFF2-40B4-BE49-F238E27FC236}">
                <a16:creationId xmlns:a16="http://schemas.microsoft.com/office/drawing/2014/main" id="{5473EFDB-EF34-B84F-54B2-D8DBF228A205}"/>
              </a:ext>
            </a:extLst>
          </p:cNvPr>
          <p:cNvSpPr/>
          <p:nvPr/>
        </p:nvSpPr>
        <p:spPr>
          <a:xfrm>
            <a:off x="7446579" y="2570402"/>
            <a:ext cx="504496" cy="209583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EC291E-50C4-F6D3-B61D-49A952D8007E}"/>
              </a:ext>
            </a:extLst>
          </p:cNvPr>
          <p:cNvSpPr txBox="1"/>
          <p:nvPr/>
        </p:nvSpPr>
        <p:spPr>
          <a:xfrm>
            <a:off x="8366236" y="1695948"/>
            <a:ext cx="331075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Packet Count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Total Length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Average Packet Interval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Maximum Packet Interval</a:t>
            </a:r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Minimum Packet Interval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Average Packet Length</a:t>
            </a:r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Maximum Packet Length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Minimum Packet Length</a:t>
            </a:r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Most Common Packet Length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E500B2-1738-BB8C-DDF7-F2E5685EC665}"/>
              </a:ext>
            </a:extLst>
          </p:cNvPr>
          <p:cNvSpPr txBox="1"/>
          <p:nvPr/>
        </p:nvSpPr>
        <p:spPr>
          <a:xfrm>
            <a:off x="8755117" y="1075822"/>
            <a:ext cx="2801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Extracted Features</a:t>
            </a:r>
            <a:endParaRPr kumimoji="1" lang="zh-CN" altLang="en-US" sz="20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2" name="表格 3">
            <a:extLst>
              <a:ext uri="{FF2B5EF4-FFF2-40B4-BE49-F238E27FC236}">
                <a16:creationId xmlns:a16="http://schemas.microsoft.com/office/drawing/2014/main" id="{72019146-3F9E-6F75-5FEC-FCED98995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84088"/>
              </p:ext>
            </p:extLst>
          </p:nvPr>
        </p:nvGraphicFramePr>
        <p:xfrm>
          <a:off x="308304" y="4629513"/>
          <a:ext cx="2918372" cy="2133600"/>
        </p:xfrm>
        <a:graphic>
          <a:graphicData uri="http://schemas.openxmlformats.org/drawingml/2006/table">
            <a:tbl>
              <a:tblPr firstRow="1" bandRow="1">
                <a:tableStyleId>{B5257801-7B15-468F-897D-B06ED8AAF64E}</a:tableStyleId>
              </a:tblPr>
              <a:tblGrid>
                <a:gridCol w="1499188">
                  <a:extLst>
                    <a:ext uri="{9D8B030D-6E8A-4147-A177-3AD203B41FA5}">
                      <a16:colId xmlns:a16="http://schemas.microsoft.com/office/drawing/2014/main" val="3917327628"/>
                    </a:ext>
                  </a:extLst>
                </a:gridCol>
                <a:gridCol w="1419184">
                  <a:extLst>
                    <a:ext uri="{9D8B030D-6E8A-4147-A177-3AD203B41FA5}">
                      <a16:colId xmlns:a16="http://schemas.microsoft.com/office/drawing/2014/main" val="3101913366"/>
                    </a:ext>
                  </a:extLst>
                </a:gridCol>
              </a:tblGrid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Size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407279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GitHub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7497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Instagram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761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LinkedIn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655077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Reddit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462676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Weather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505548"/>
                  </a:ext>
                </a:extLst>
              </a:tr>
              <a:tr h="27856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Total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74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71273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5A2168B1-2BA0-54E8-697F-641759F94538}"/>
              </a:ext>
            </a:extLst>
          </p:cNvPr>
          <p:cNvSpPr txBox="1"/>
          <p:nvPr/>
        </p:nvSpPr>
        <p:spPr>
          <a:xfrm>
            <a:off x="1051035" y="4282962"/>
            <a:ext cx="159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 Size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5" name="图片 24" descr="表格&#10;&#10;描述已自动生成">
            <a:extLst>
              <a:ext uri="{FF2B5EF4-FFF2-40B4-BE49-F238E27FC236}">
                <a16:creationId xmlns:a16="http://schemas.microsoft.com/office/drawing/2014/main" id="{51F30C58-B6C5-DF0C-0D5E-4DFA61E34A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9131" y="4661336"/>
            <a:ext cx="7430814" cy="208673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0610815-A5EB-3C57-7813-344599BFF0BE}"/>
              </a:ext>
            </a:extLst>
          </p:cNvPr>
          <p:cNvSpPr txBox="1"/>
          <p:nvPr/>
        </p:nvSpPr>
        <p:spPr>
          <a:xfrm>
            <a:off x="6526923" y="4303984"/>
            <a:ext cx="226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 Samples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9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Model – Random Forest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307FB8-1203-B8AD-A140-571E59A9166C}"/>
              </a:ext>
            </a:extLst>
          </p:cNvPr>
          <p:cNvSpPr txBox="1"/>
          <p:nvPr/>
        </p:nvSpPr>
        <p:spPr>
          <a:xfrm>
            <a:off x="6138039" y="1096859"/>
            <a:ext cx="518160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Definition: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Random Forest is an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ensemble learning method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used for classification and regression. It builds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multiple decision trees 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and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merges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them together to get a more accurate and stable prediction.</a:t>
            </a:r>
          </a:p>
          <a:p>
            <a:pPr algn="l"/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algn="l"/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How It Works:</a:t>
            </a:r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Bootstrap Aggregating: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Randomly selects samples from the data set to build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multiple decision trees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Feature Randomness: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At each split during the construction of a tree, a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random subset of features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is considered.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Majority Voting (Classification) / Averaging (Regression):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Each tree makes a prediction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. The mode (classification) or mean (regression) of these predictions is taken as the result to improve accuracy and control over-fitting.</a:t>
            </a:r>
          </a:p>
          <a:p>
            <a:pPr marL="285750" indent="-285750" algn="l">
              <a:buFont typeface="Wingdings" pitchFamily="2" charset="2"/>
              <a:buChar char="Ø"/>
            </a:pPr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algn="l"/>
            <a:r>
              <a:rPr lang="en-US" altLang="zh-CN" sz="1600" b="1" dirty="0">
                <a:solidFill>
                  <a:srgbClr val="0D0D0D"/>
                </a:solidFill>
                <a:latin typeface="+mn-lt"/>
              </a:rPr>
              <a:t>Baselines</a:t>
            </a: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:</a:t>
            </a:r>
            <a:endParaRPr lang="en-US" altLang="zh-CN" sz="1600" dirty="0">
              <a:solidFill>
                <a:srgbClr val="0D0D0D"/>
              </a:solidFill>
              <a:latin typeface="+mn-lt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Linear Regression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altLang="zh-CN" sz="1600" i="0" dirty="0">
                <a:solidFill>
                  <a:srgbClr val="0D0D0D"/>
                </a:solidFill>
                <a:effectLst/>
                <a:latin typeface="+mn-lt"/>
              </a:rPr>
              <a:t>Logistic Regression</a:t>
            </a:r>
          </a:p>
        </p:txBody>
      </p:sp>
      <p:pic>
        <p:nvPicPr>
          <p:cNvPr id="128" name="图片 127" descr="图表, 雷达图&#10;&#10;描述已自动生成">
            <a:extLst>
              <a:ext uri="{FF2B5EF4-FFF2-40B4-BE49-F238E27FC236}">
                <a16:creationId xmlns:a16="http://schemas.microsoft.com/office/drawing/2014/main" id="{CDE443E0-BF32-E2E5-C334-3B1A6567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1" y="2121228"/>
            <a:ext cx="5601173" cy="276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6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725658" y="168177"/>
            <a:ext cx="11340218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YaHei"/>
              <a:buNone/>
            </a:pPr>
            <a:r>
              <a:rPr lang="en-US" dirty="0"/>
              <a:t>Result</a:t>
            </a:r>
            <a:endParaRPr dirty="0"/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954136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4801E112-818F-048D-95EE-7083D6BE0A5C}"/>
              </a:ext>
            </a:extLst>
          </p:cNvPr>
          <p:cNvGraphicFramePr>
            <a:graphicFrameLocks noGrp="1"/>
          </p:cNvGraphicFramePr>
          <p:nvPr/>
        </p:nvGraphicFramePr>
        <p:xfrm>
          <a:off x="760252" y="1392326"/>
          <a:ext cx="5482894" cy="1483360"/>
        </p:xfrm>
        <a:graphic>
          <a:graphicData uri="http://schemas.openxmlformats.org/drawingml/2006/table">
            <a:tbl>
              <a:tblPr firstRow="1" bandRow="1">
                <a:tableStyleId>{B5257801-7B15-468F-897D-B06ED8AAF64E}</a:tableStyleId>
              </a:tblPr>
              <a:tblGrid>
                <a:gridCol w="2178793">
                  <a:extLst>
                    <a:ext uri="{9D8B030D-6E8A-4147-A177-3AD203B41FA5}">
                      <a16:colId xmlns:a16="http://schemas.microsoft.com/office/drawing/2014/main" val="3917327628"/>
                    </a:ext>
                  </a:extLst>
                </a:gridCol>
                <a:gridCol w="1328301">
                  <a:extLst>
                    <a:ext uri="{9D8B030D-6E8A-4147-A177-3AD203B41FA5}">
                      <a16:colId xmlns:a16="http://schemas.microsoft.com/office/drawing/2014/main" val="3101913366"/>
                    </a:ext>
                  </a:extLst>
                </a:gridCol>
                <a:gridCol w="1975800">
                  <a:extLst>
                    <a:ext uri="{9D8B030D-6E8A-4147-A177-3AD203B41FA5}">
                      <a16:colId xmlns:a16="http://schemas.microsoft.com/office/drawing/2014/main" val="3076978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Marco F1 Score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40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3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0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67958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4EA5673C-6AA0-A7B0-C5AF-F5E54AE0AF65}"/>
              </a:ext>
            </a:extLst>
          </p:cNvPr>
          <p:cNvSpPr txBox="1"/>
          <p:nvPr/>
        </p:nvSpPr>
        <p:spPr>
          <a:xfrm>
            <a:off x="536028" y="2999233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ü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Model Performance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: Achieved an accuracy of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0.91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and a macro F1 score of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0.89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, significantly outperforming baseline models (Linear Regression and Logistic Regression).</a:t>
            </a:r>
          </a:p>
          <a:p>
            <a:pPr marL="285750" indent="-285750" algn="l">
              <a:buFont typeface="Wingdings" pitchFamily="2" charset="2"/>
              <a:buChar char="ü"/>
            </a:pPr>
            <a:endParaRPr lang="en-US" altLang="zh-CN" sz="1600" b="0" i="0" dirty="0">
              <a:solidFill>
                <a:srgbClr val="0D0D0D"/>
              </a:solidFill>
              <a:effectLst/>
              <a:latin typeface="+mn-lt"/>
            </a:endParaRPr>
          </a:p>
          <a:p>
            <a:pPr marL="285750" indent="-285750" algn="l">
              <a:buFont typeface="Wingdings" pitchFamily="2" charset="2"/>
              <a:buChar char="ü"/>
            </a:pPr>
            <a:r>
              <a:rPr lang="en-US" altLang="zh-CN" sz="1600" b="1" i="0" dirty="0">
                <a:solidFill>
                  <a:srgbClr val="0D0D0D"/>
                </a:solidFill>
                <a:effectLst/>
                <a:latin typeface="+mn-lt"/>
              </a:rPr>
              <a:t>Visual Analysis of Test Samples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: Demonstrates that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Random Forest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predictions </a:t>
            </a:r>
            <a:r>
              <a:rPr lang="en-US" altLang="zh-CN" sz="1600" b="0" i="0" dirty="0">
                <a:solidFill>
                  <a:srgbClr val="FF0000"/>
                </a:solidFill>
                <a:effectLst/>
                <a:latin typeface="+mn-lt"/>
              </a:rPr>
              <a:t>closely align</a:t>
            </a:r>
            <a:r>
              <a:rPr lang="en-US" altLang="zh-CN" sz="1600" b="0" i="0" dirty="0">
                <a:solidFill>
                  <a:srgbClr val="0D0D0D"/>
                </a:solidFill>
                <a:effectLst/>
                <a:latin typeface="+mn-lt"/>
              </a:rPr>
              <a:t> with actual values, unlike the large discrepancies observed in Linear Regression and Logistic Regression predictions.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9B755F-4CA4-02DC-394B-DC51C499CD9D}"/>
                  </a:ext>
                </a:extLst>
              </p:cNvPr>
              <p:cNvSpPr txBox="1"/>
              <p:nvPr/>
            </p:nvSpPr>
            <p:spPr>
              <a:xfrm>
                <a:off x="409903" y="5588878"/>
                <a:ext cx="2837793" cy="499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A9B755F-4CA4-02DC-394B-DC51C499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3" y="5588878"/>
                <a:ext cx="2837793" cy="499239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B81AED-91B8-C1B3-097E-AB2F37D10E07}"/>
                  </a:ext>
                </a:extLst>
              </p:cNvPr>
              <p:cNvSpPr txBox="1"/>
              <p:nvPr/>
            </p:nvSpPr>
            <p:spPr>
              <a:xfrm>
                <a:off x="3174124" y="5368162"/>
                <a:ext cx="2102069" cy="499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1B81AED-91B8-C1B3-097E-AB2F37D10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24" y="5368162"/>
                <a:ext cx="2102069" cy="499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CA7356-771C-A53F-4458-5BAB60D8B42C}"/>
                  </a:ext>
                </a:extLst>
              </p:cNvPr>
              <p:cNvSpPr txBox="1"/>
              <p:nvPr/>
            </p:nvSpPr>
            <p:spPr>
              <a:xfrm>
                <a:off x="4950372" y="5368163"/>
                <a:ext cx="2007476" cy="499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2CA7356-771C-A53F-4458-5BAB60D8B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372" y="5368163"/>
                <a:ext cx="2007476" cy="499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A585A4E-4D98-98DE-9937-D0E6E4761FAD}"/>
                  </a:ext>
                </a:extLst>
              </p:cNvPr>
              <p:cNvSpPr txBox="1"/>
              <p:nvPr/>
            </p:nvSpPr>
            <p:spPr>
              <a:xfrm>
                <a:off x="3216166" y="5859295"/>
                <a:ext cx="3058510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A585A4E-4D98-98DE-9937-D0E6E4761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166" y="5859295"/>
                <a:ext cx="3058510" cy="5049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911EE6D-87E7-56CA-2D05-7CCE5A2E3A58}"/>
              </a:ext>
            </a:extLst>
          </p:cNvPr>
          <p:cNvSpPr txBox="1"/>
          <p:nvPr/>
        </p:nvSpPr>
        <p:spPr>
          <a:xfrm>
            <a:off x="0" y="6407204"/>
            <a:ext cx="701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Note: 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TP = True positive; FP = False positive; TN = True negative; FN = False negative.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4C05477-699F-AB75-C504-3870493D0C6F}"/>
              </a:ext>
            </a:extLst>
          </p:cNvPr>
          <p:cNvSpPr txBox="1"/>
          <p:nvPr/>
        </p:nvSpPr>
        <p:spPr>
          <a:xfrm>
            <a:off x="8282151" y="877612"/>
            <a:ext cx="226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9CDB83E-654F-F8D4-16C4-0255B823DB6D}"/>
              </a:ext>
            </a:extLst>
          </p:cNvPr>
          <p:cNvSpPr txBox="1"/>
          <p:nvPr/>
        </p:nvSpPr>
        <p:spPr>
          <a:xfrm>
            <a:off x="8245366" y="2785240"/>
            <a:ext cx="226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 Regression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7E4F23-C133-A6E1-3C02-63F8CB6BFECA}"/>
              </a:ext>
            </a:extLst>
          </p:cNvPr>
          <p:cNvSpPr txBox="1"/>
          <p:nvPr/>
        </p:nvSpPr>
        <p:spPr>
          <a:xfrm>
            <a:off x="8429295" y="4755929"/>
            <a:ext cx="2264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E70558-BF50-8FBC-E310-452AB19BF900}"/>
              </a:ext>
            </a:extLst>
          </p:cNvPr>
          <p:cNvSpPr txBox="1"/>
          <p:nvPr/>
        </p:nvSpPr>
        <p:spPr>
          <a:xfrm>
            <a:off x="746234" y="945929"/>
            <a:ext cx="5486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 Results (Train/Validation/Test: 6:2:2)</a:t>
            </a:r>
            <a:endParaRPr kumimoji="1" lang="zh-CN" altLang="en-US" sz="1600" b="1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29D82281-2F54-5ADC-2924-E8C1585CC9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0910" y="1158767"/>
            <a:ext cx="4162097" cy="1664839"/>
          </a:xfrm>
          <a:prstGeom prst="rect">
            <a:avLst/>
          </a:prstGeom>
        </p:spPr>
      </p:pic>
      <p:pic>
        <p:nvPicPr>
          <p:cNvPr id="12" name="图片 11" descr="图表, 折线图&#10;&#10;描述已自动生成">
            <a:extLst>
              <a:ext uri="{FF2B5EF4-FFF2-40B4-BE49-F238E27FC236}">
                <a16:creationId xmlns:a16="http://schemas.microsoft.com/office/drawing/2014/main" id="{828EB71B-DE80-396C-C1C0-E6D974A1DE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4482" y="3092668"/>
            <a:ext cx="4197572" cy="1679029"/>
          </a:xfrm>
          <a:prstGeom prst="rect">
            <a:avLst/>
          </a:prstGeom>
        </p:spPr>
      </p:pic>
      <p:pic>
        <p:nvPicPr>
          <p:cNvPr id="21" name="图片 20" descr="图表, 折线图&#10;&#10;描述已自动生成">
            <a:extLst>
              <a:ext uri="{FF2B5EF4-FFF2-40B4-BE49-F238E27FC236}">
                <a16:creationId xmlns:a16="http://schemas.microsoft.com/office/drawing/2014/main" id="{27F83394-AE35-F898-C59F-63A45146BA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6016" y="5009756"/>
            <a:ext cx="4160783" cy="16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24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752B9-692B-83A5-1181-93674EBD4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657" y="1055077"/>
            <a:ext cx="10628143" cy="165546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really do NOT like the AI/ML-based network traffic analysis project, please let me know.</a:t>
            </a:r>
          </a:p>
          <a:p>
            <a:r>
              <a:rPr lang="en-US" dirty="0">
                <a:solidFill>
                  <a:srgbClr val="FF0000"/>
                </a:solidFill>
              </a:rPr>
              <a:t>An alternative is to build network reliability  (TCP) with an unreliable UDP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TCP state machine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Please send me an email if you want to pursue this alternative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FBA56-F820-B9DD-0C25-87A73294A5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03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31905</TotalTime>
  <Words>493</Words>
  <Application>Microsoft Office PowerPoint</Application>
  <PresentationFormat>Widescreen</PresentationFormat>
  <Paragraphs>107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Microsoft YaHei</vt:lpstr>
      <vt:lpstr>Calibri</vt:lpstr>
      <vt:lpstr>Wingdings</vt:lpstr>
      <vt:lpstr>Cambria Math</vt:lpstr>
      <vt:lpstr>Roboto</vt:lpstr>
      <vt:lpstr>Office 主题​​</vt:lpstr>
      <vt:lpstr>Sample Project for CSCI 434/534</vt:lpstr>
      <vt:lpstr>Objective</vt:lpstr>
      <vt:lpstr>Data Collection</vt:lpstr>
      <vt:lpstr>Feature Engineering</vt:lpstr>
      <vt:lpstr>Model – Random Forest</vt:lpstr>
      <vt:lpstr>Result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Fine-Tuning Large Language Models in Resource-Constrained Environments</dc:title>
  <cp:lastModifiedBy>Zhou, Gang</cp:lastModifiedBy>
  <cp:revision>27</cp:revision>
  <dcterms:modified xsi:type="dcterms:W3CDTF">2024-08-19T23:23:41Z</dcterms:modified>
</cp:coreProperties>
</file>